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14" r:id="rId6"/>
    <p:sldMasterId id="2147493627" r:id="rId7"/>
  </p:sldMasterIdLst>
  <p:notesMasterIdLst>
    <p:notesMasterId r:id="rId81"/>
  </p:notesMasterIdLst>
  <p:handoutMasterIdLst>
    <p:handoutMasterId r:id="rId82"/>
  </p:handoutMasterIdLst>
  <p:sldIdLst>
    <p:sldId id="854" r:id="rId8"/>
    <p:sldId id="933" r:id="rId9"/>
    <p:sldId id="824" r:id="rId10"/>
    <p:sldId id="826" r:id="rId11"/>
    <p:sldId id="935" r:id="rId12"/>
    <p:sldId id="936" r:id="rId13"/>
    <p:sldId id="937" r:id="rId14"/>
    <p:sldId id="938" r:id="rId15"/>
    <p:sldId id="940" r:id="rId16"/>
    <p:sldId id="941" r:id="rId17"/>
    <p:sldId id="939" r:id="rId18"/>
    <p:sldId id="942" r:id="rId19"/>
    <p:sldId id="943" r:id="rId20"/>
    <p:sldId id="944" r:id="rId21"/>
    <p:sldId id="859" r:id="rId22"/>
    <p:sldId id="860" r:id="rId23"/>
    <p:sldId id="945" r:id="rId24"/>
    <p:sldId id="973" r:id="rId25"/>
    <p:sldId id="954" r:id="rId26"/>
    <p:sldId id="963" r:id="rId27"/>
    <p:sldId id="955" r:id="rId28"/>
    <p:sldId id="956" r:id="rId29"/>
    <p:sldId id="957" r:id="rId30"/>
    <p:sldId id="958" r:id="rId31"/>
    <p:sldId id="959" r:id="rId32"/>
    <p:sldId id="960" r:id="rId33"/>
    <p:sldId id="961" r:id="rId34"/>
    <p:sldId id="962" r:id="rId35"/>
    <p:sldId id="964" r:id="rId36"/>
    <p:sldId id="965" r:id="rId37"/>
    <p:sldId id="966" r:id="rId38"/>
    <p:sldId id="967" r:id="rId39"/>
    <p:sldId id="968" r:id="rId40"/>
    <p:sldId id="969" r:id="rId41"/>
    <p:sldId id="970" r:id="rId42"/>
    <p:sldId id="971" r:id="rId43"/>
    <p:sldId id="972" r:id="rId44"/>
    <p:sldId id="922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62" r:id="rId66"/>
    <p:sldId id="363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974" r:id="rId77"/>
    <p:sldId id="975" r:id="rId78"/>
    <p:sldId id="976" r:id="rId79"/>
    <p:sldId id="977" r:id="rId8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10"/>
    <p:restoredTop sz="96793"/>
  </p:normalViewPr>
  <p:slideViewPr>
    <p:cSldViewPr snapToObjects="1">
      <p:cViewPr varScale="1">
        <p:scale>
          <a:sx n="197" d="100"/>
          <a:sy n="197" d="100"/>
        </p:scale>
        <p:origin x="131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61" Type="http://schemas.openxmlformats.org/officeDocument/2006/relationships/slide" Target="slides/slide54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6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50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6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24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7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8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957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63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78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5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6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48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380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98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1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23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691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437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563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2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330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742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803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1/17/21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820342"/>
            <a:ext cx="772751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88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5" r:id="rId1"/>
    <p:sldLayoutId id="2147493616" r:id="rId2"/>
    <p:sldLayoutId id="2147493617" r:id="rId3"/>
    <p:sldLayoutId id="2147493618" r:id="rId4"/>
    <p:sldLayoutId id="2147493619" r:id="rId5"/>
    <p:sldLayoutId id="2147493620" r:id="rId6"/>
    <p:sldLayoutId id="2147493621" r:id="rId7"/>
    <p:sldLayoutId id="2147493622" r:id="rId8"/>
    <p:sldLayoutId id="2147493623" r:id="rId9"/>
    <p:sldLayoutId id="2147493624" r:id="rId10"/>
    <p:sldLayoutId id="2147493625" r:id="rId11"/>
    <p:sldLayoutId id="21474936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SNOBO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119714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381253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5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1078510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69439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92639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1CD98-D0D8-2640-A44B-9DB439B86A65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76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35325" y="905114"/>
            <a:ext cx="5943410" cy="1118186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3880701" y="1762861"/>
            <a:ext cx="367831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3935297" y="1532028"/>
            <a:ext cx="639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3200400" y="1762860"/>
            <a:ext cx="816138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04800" y="2190750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4569403" y="2390138"/>
            <a:ext cx="4732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4275534" y="2521712"/>
            <a:ext cx="296466" cy="16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4243336" y="2587822"/>
            <a:ext cx="367832" cy="3033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09" y="683886"/>
            <a:ext cx="678943" cy="6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2968" y="1440470"/>
            <a:ext cx="104067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Ted Codd</a:t>
            </a:r>
            <a:b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IN" sz="7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Turing Award 1981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9FCB3E1-2F90-B548-A77E-72B1875BF2D4}"/>
              </a:ext>
            </a:extLst>
          </p:cNvPr>
          <p:cNvSpPr txBox="1">
            <a:spLocks/>
          </p:cNvSpPr>
          <p:nvPr/>
        </p:nvSpPr>
        <p:spPr bwMode="auto">
          <a:xfrm>
            <a:off x="5042608" y="1860983"/>
            <a:ext cx="3720391" cy="30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57213" indent="-21431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1438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8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071563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3287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16716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0145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3574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7003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The “relation” is the “table.”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In my big space of pieces of data.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ID, name, </a:t>
            </a:r>
            <a:r>
              <a:rPr kumimoji="1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, salary</a:t>
            </a: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 are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somehow related.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This causes confusion, because the ER and other models use “relation” to mean something else.</a:t>
            </a:r>
          </a:p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Core concepts: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Relation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Tuple (Row)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Column (Attribute)</a:t>
            </a:r>
          </a:p>
        </p:txBody>
      </p:sp>
    </p:spTree>
    <p:extLst>
      <p:ext uri="{BB962C8B-B14F-4D97-AF65-F5344CB8AC3E}">
        <p14:creationId xmlns:p14="http://schemas.microsoft.com/office/powerpoint/2010/main" val="327812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79" y="1445419"/>
            <a:ext cx="396835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6395494" y="1000126"/>
            <a:ext cx="11464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3571876" y="1153716"/>
            <a:ext cx="2917031" cy="283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4599385" y="1194197"/>
            <a:ext cx="1918097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5507831" y="1173957"/>
            <a:ext cx="990600" cy="270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357553" y="1891904"/>
            <a:ext cx="8675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6199585" y="1865710"/>
            <a:ext cx="277415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6190060" y="2030016"/>
            <a:ext cx="277415" cy="83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6181725" y="2038350"/>
            <a:ext cx="294085" cy="234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6190060" y="2045494"/>
            <a:ext cx="285750" cy="416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31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42419" cy="3172968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8BEE0-7DE4-3944-9F5D-1BB266CA126B}"/>
              </a:ext>
            </a:extLst>
          </p:cNvPr>
          <p:cNvSpPr txBox="1"/>
          <p:nvPr/>
        </p:nvSpPr>
        <p:spPr>
          <a:xfrm>
            <a:off x="363199" y="2800350"/>
            <a:ext cx="7069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Atomic and use of Null is important?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explain the importance of atomic attributes and null in examples.</a:t>
            </a:r>
          </a:p>
        </p:txBody>
      </p:sp>
    </p:spTree>
    <p:extLst>
      <p:ext uri="{BB962C8B-B14F-4D97-AF65-F5344CB8AC3E}">
        <p14:creationId xmlns:p14="http://schemas.microsoft.com/office/powerpoint/2010/main" val="74254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15785" cy="786384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65" y="1804718"/>
            <a:ext cx="3342131" cy="252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891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6723"/>
            <a:ext cx="5695811" cy="1541573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96" y="2440830"/>
            <a:ext cx="2733721" cy="206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4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405252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02332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CF27A7-1115-3547-878E-3FD09640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r>
              <a:rPr lang="en-US" dirty="0"/>
              <a:t>Keys:</a:t>
            </a:r>
          </a:p>
          <a:p>
            <a:pPr lvl="1"/>
            <a:r>
              <a:rPr lang="en-US" dirty="0"/>
              <a:t>Will be baffling. It takes time and experience to understand/appreciate.</a:t>
            </a:r>
          </a:p>
          <a:p>
            <a:pPr lvl="1"/>
            <a:r>
              <a:rPr lang="en-US" dirty="0"/>
              <a:t>There are many, many types of keys with formal definitions.</a:t>
            </a:r>
          </a:p>
          <a:p>
            <a:pPr lvl="1"/>
            <a:r>
              <a:rPr lang="en-US" dirty="0"/>
              <a:t>I explain the formality but focus on the concepts and applications.</a:t>
            </a:r>
          </a:p>
          <a:p>
            <a:pPr lvl="1"/>
            <a:endParaRPr lang="en-US" dirty="0"/>
          </a:p>
          <a:p>
            <a:r>
              <a:rPr lang="en-US" dirty="0"/>
              <a:t>No one uses the formal, relational model. So, why do we study it?</a:t>
            </a:r>
          </a:p>
          <a:p>
            <a:pPr lvl="1"/>
            <a:r>
              <a:rPr lang="en-US" dirty="0"/>
              <a:t>Is very helpful when understanding concepts that we cover later in the course,</a:t>
            </a:r>
            <a:br>
              <a:rPr lang="en-US" dirty="0"/>
            </a:br>
            <a:r>
              <a:rPr lang="en-US" dirty="0"/>
              <a:t>especially query optimization and processing.</a:t>
            </a:r>
          </a:p>
          <a:p>
            <a:pPr lvl="1"/>
            <a:r>
              <a:rPr lang="en-US" dirty="0"/>
              <a:t>There are many realizations of the model and algebra, and understanding the foundation helps with understanding language/engine capabilities.</a:t>
            </a:r>
          </a:p>
          <a:p>
            <a:pPr lvl="1"/>
            <a:r>
              <a:rPr lang="en-US" dirty="0"/>
              <a:t>The model has helped with innovating new approaches, and you may</a:t>
            </a:r>
            <a:br>
              <a:rPr lang="en-US" dirty="0"/>
            </a:br>
            <a:r>
              <a:rPr lang="en-US" dirty="0"/>
              <a:t>innovate in data and query models in your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797D0-FA78-6F4D-9AE1-283A142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4234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69052" cy="2666285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CDB52-3317-1B4A-9F10-0D3F41B24069}"/>
              </a:ext>
            </a:extLst>
          </p:cNvPr>
          <p:cNvSpPr txBox="1"/>
          <p:nvPr/>
        </p:nvSpPr>
        <p:spPr>
          <a:xfrm>
            <a:off x="457200" y="3562350"/>
            <a:ext cx="848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sometimes see other operator, e.g.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 Assignment.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Relational algebra focuses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retrieve.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 You can sort of do Create, Update, Delete.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The SQL Language, which we will see, extends relational algebra.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13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63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7436" y="645065"/>
            <a:ext cx="5709128" cy="2512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486150"/>
            <a:ext cx="3175691" cy="66232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0D932D-BD07-384D-9A4B-FCBC7BB7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7" y="2876550"/>
            <a:ext cx="2287087" cy="20129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A9BDB24-939B-F240-AF1E-EE82805D34B2}"/>
              </a:ext>
            </a:extLst>
          </p:cNvPr>
          <p:cNvSpPr/>
          <p:nvPr/>
        </p:nvSpPr>
        <p:spPr bwMode="auto">
          <a:xfrm>
            <a:off x="2828024" y="3486150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90EE5-3CFF-3446-8D50-EC6A7C7139B9}"/>
              </a:ext>
            </a:extLst>
          </p:cNvPr>
          <p:cNvSpPr/>
          <p:nvPr/>
        </p:nvSpPr>
        <p:spPr>
          <a:xfrm>
            <a:off x="2667000" y="3175034"/>
            <a:ext cx="28391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1425" i="1" baseline="-2500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0373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4155"/>
            <a:ext cx="5742419" cy="360811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ja-JP" sz="6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425" i="1" dirty="0">
                <a:sym typeface="Symbol" panose="05050102010706020507" pitchFamily="18" charset="2"/>
              </a:rPr>
              <a:t> 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2488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4" cy="36576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3667286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925122" cy="1258109"/>
          </a:xfrm>
        </p:spPr>
        <p:txBody>
          <a:bodyPr/>
          <a:lstStyle/>
          <a:p>
            <a:pPr>
              <a:tabLst>
                <a:tab pos="2443163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190750"/>
            <a:ext cx="1957102" cy="242235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483A1D-577A-D146-9BB7-7A5FEFE73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47786"/>
            <a:ext cx="3080385" cy="2489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93C7A24-EB54-9E47-A07E-88657F75F8D1}"/>
              </a:ext>
            </a:extLst>
          </p:cNvPr>
          <p:cNvSpPr/>
          <p:nvPr/>
        </p:nvSpPr>
        <p:spPr bwMode="auto">
          <a:xfrm>
            <a:off x="3429000" y="3076957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79034-D2F2-564F-ABA1-F2D6037D34C5}"/>
              </a:ext>
            </a:extLst>
          </p:cNvPr>
          <p:cNvSpPr/>
          <p:nvPr/>
        </p:nvSpPr>
        <p:spPr>
          <a:xfrm>
            <a:off x="3544264" y="2589121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80704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Does have the sample data from the textbook.</a:t>
            </a:r>
          </a:p>
          <a:p>
            <a:pPr lvl="1"/>
            <a:r>
              <a:rPr lang="en-US" dirty="0"/>
              <a:t>You can also upload new data. (Show how and example)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/>
              <a:t>title='Computer Science Department' ∨ title='Accounting Division' (departments)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(faculty)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</a:t>
            </a:r>
            <a:br>
              <a:rPr lang="en-US" dirty="0"/>
            </a:br>
            <a:r>
              <a:rPr lang="en-US" dirty="0"/>
              <a:t>		</a:t>
            </a:r>
            <a:r>
              <a:rPr lang="el-GR" dirty="0"/>
              <a:t>σ </a:t>
            </a:r>
            <a:r>
              <a:rPr lang="en-US" dirty="0" err="1"/>
              <a:t>department_id</a:t>
            </a:r>
            <a:r>
              <a:rPr lang="en-US" dirty="0"/>
              <a:t>=165 ∨ </a:t>
            </a:r>
            <a:r>
              <a:rPr lang="en-US" dirty="0" err="1"/>
              <a:t>department_id</a:t>
            </a:r>
            <a:r>
              <a:rPr lang="en-US" dirty="0"/>
              <a:t>=1010 (faculty)</a:t>
            </a:r>
            <a:br>
              <a:rPr lang="en-US" dirty="0"/>
            </a:br>
            <a:r>
              <a:rPr lang="en-US" dirty="0"/>
              <a:t>	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137437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Sample Problem: Harry Potter Characters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70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446470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Harry Potter Character Information Application (Reminder)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16443-5BDF-3C48-803A-59179B7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28950"/>
            <a:ext cx="8839200" cy="1600200"/>
          </a:xfrm>
        </p:spPr>
        <p:txBody>
          <a:bodyPr/>
          <a:lstStyle/>
          <a:p>
            <a:r>
              <a:rPr lang="en-US" sz="1400" dirty="0"/>
              <a:t>I downloaded the Harry Potter character set CSV file.</a:t>
            </a:r>
          </a:p>
          <a:p>
            <a:r>
              <a:rPr lang="en-US" sz="1400" dirty="0"/>
              <a:t>I had two cleanup problems.</a:t>
            </a:r>
          </a:p>
          <a:p>
            <a:pPr lvl="1"/>
            <a:r>
              <a:rPr lang="en-US" sz="1200" dirty="0"/>
              <a:t>The file contains some weird characters in strings, e.g. “</a:t>
            </a: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lvl="1"/>
            <a:r>
              <a:rPr lang="en-US" sz="1200" dirty="0"/>
              <a:t>There is a one-to-many relationship in columns marked with delimiters, e.g.</a:t>
            </a:r>
            <a:br>
              <a:rPr lang="en-US" sz="1200" dirty="0"/>
            </a:b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r>
              <a:rPr lang="en-US" sz="1400" dirty="0"/>
              <a:t>I wrote a little Extract-Transform-Load (ETL) process.</a:t>
            </a:r>
            <a:br>
              <a:rPr lang="en-US" sz="1400" dirty="0"/>
            </a:br>
            <a:r>
              <a:rPr lang="en-US" sz="1400" dirty="0"/>
              <a:t>We will cover ETL in Module IV in the final part of the semester.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23AFF-94A7-D143-BAF8-41660C6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7B2C7-7FB8-9E43-B582-3362BE000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45560"/>
            <a:ext cx="6009481" cy="2436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B79B9-0CF4-B24D-B25E-67FFD19683C2}"/>
              </a:ext>
            </a:extLst>
          </p:cNvPr>
          <p:cNvSpPr txBox="1"/>
          <p:nvPr/>
        </p:nvSpPr>
        <p:spPr>
          <a:xfrm>
            <a:off x="6427833" y="3840804"/>
            <a:ext cx="241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next steps are to clean</a:t>
            </a:r>
            <a:br>
              <a:rPr lang="en-US" sz="1600" dirty="0"/>
            </a:br>
            <a:r>
              <a:rPr lang="en-US" sz="1600" dirty="0"/>
              <a:t>up the data in the RDB.</a:t>
            </a:r>
          </a:p>
        </p:txBody>
      </p:sp>
    </p:spTree>
    <p:extLst>
      <p:ext uri="{BB962C8B-B14F-4D97-AF65-F5344CB8AC3E}">
        <p14:creationId xmlns:p14="http://schemas.microsoft.com/office/powerpoint/2010/main" val="5261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238917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43019</TotalTime>
  <Words>6067</Words>
  <Application>Microsoft Macintosh PowerPoint</Application>
  <PresentationFormat>On-screen Show (16:9)</PresentationFormat>
  <Paragraphs>623</Paragraphs>
  <Slides>73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Arial</vt:lpstr>
      <vt:lpstr>Calibri</vt:lpstr>
      <vt:lpstr>Century Gothic</vt:lpstr>
      <vt:lpstr>Helvetica</vt:lpstr>
      <vt:lpstr>Monotype Sorts</vt:lpstr>
      <vt:lpstr>Museo For Dell</vt:lpstr>
      <vt:lpstr>Symbol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PowerPoint Presentation</vt:lpstr>
      <vt:lpstr>PowerPoint Presentation</vt:lpstr>
      <vt:lpstr>PowerPoint Presentation</vt:lpstr>
      <vt:lpstr>Contents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PowerPoint Presentation</vt:lpstr>
      <vt:lpstr>Relational Model</vt:lpstr>
      <vt:lpstr>Example of a Instructor  Relation</vt:lpstr>
      <vt:lpstr>Attribute</vt:lpstr>
      <vt:lpstr>Relations are Unordered</vt:lpstr>
      <vt:lpstr>Database Schema</vt:lpstr>
      <vt:lpstr>Keys</vt:lpstr>
      <vt:lpstr>Notation</vt:lpstr>
      <vt:lpstr>Observations</vt:lpstr>
      <vt:lpstr>PowerPoint Presentation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Relax Calculator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PowerPoint Presentation</vt:lpstr>
      <vt:lpstr>Harry Potter Character Information Application (Reminder)</vt:lpstr>
      <vt:lpstr>Next Steps in the Plan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545</cp:revision>
  <cp:lastPrinted>2018-11-15T21:01:50Z</cp:lastPrinted>
  <dcterms:created xsi:type="dcterms:W3CDTF">2010-04-12T23:12:02Z</dcterms:created>
  <dcterms:modified xsi:type="dcterms:W3CDTF">2021-01-18T12:51:40Z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